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1"/>
  </p:notesMasterIdLst>
  <p:sldIdLst>
    <p:sldId id="256" r:id="rId2"/>
    <p:sldId id="279" r:id="rId3"/>
    <p:sldId id="280" r:id="rId4"/>
    <p:sldId id="274" r:id="rId5"/>
    <p:sldId id="290" r:id="rId6"/>
    <p:sldId id="277" r:id="rId7"/>
    <p:sldId id="291" r:id="rId8"/>
    <p:sldId id="276" r:id="rId9"/>
    <p:sldId id="278" r:id="rId10"/>
    <p:sldId id="283" r:id="rId11"/>
    <p:sldId id="281" r:id="rId12"/>
    <p:sldId id="282" r:id="rId13"/>
    <p:sldId id="284" r:id="rId14"/>
    <p:sldId id="288" r:id="rId15"/>
    <p:sldId id="285" r:id="rId16"/>
    <p:sldId id="286" r:id="rId17"/>
    <p:sldId id="257" r:id="rId18"/>
    <p:sldId id="265" r:id="rId19"/>
    <p:sldId id="266" r:id="rId20"/>
    <p:sldId id="267" r:id="rId21"/>
    <p:sldId id="268" r:id="rId22"/>
    <p:sldId id="269" r:id="rId23"/>
    <p:sldId id="270" r:id="rId24"/>
    <p:sldId id="271" r:id="rId25"/>
    <p:sldId id="272" r:id="rId26"/>
    <p:sldId id="273" r:id="rId27"/>
    <p:sldId id="275" r:id="rId28"/>
    <p:sldId id="287" r:id="rId29"/>
    <p:sldId id="28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90"/>
            <p14:sldId id="277"/>
            <p14:sldId id="291"/>
            <p14:sldId id="276"/>
            <p14:sldId id="278"/>
            <p14:sldId id="283"/>
            <p14:sldId id="281"/>
            <p14:sldId id="282"/>
            <p14:sldId id="284"/>
            <p14:sldId id="288"/>
            <p14:sldId id="285"/>
            <p14:sldId id="286"/>
            <p14:sldId id="257"/>
            <p14:sldId id="265"/>
            <p14:sldId id="266"/>
            <p14:sldId id="267"/>
            <p14:sldId id="268"/>
            <p14:sldId id="269"/>
            <p14:sldId id="270"/>
            <p14:sldId id="271"/>
            <p14:sldId id="272"/>
            <p14:sldId id="273"/>
          </p14:sldIdLst>
        </p14:section>
        <p14:section name="References" id="{BB1CBA95-D88F-4D8A-A5B5-6C8966D9F4F1}">
          <p14:sldIdLst>
            <p14:sldId id="275"/>
          </p14:sldIdLst>
        </p14:section>
        <p14:section name="Backup" id="{8BE9276A-E622-4156-ABEA-CD475E97207A}">
          <p14:sldIdLst>
            <p14:sldId id="287"/>
            <p14:sldId id="28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autoAdjust="0"/>
    <p:restoredTop sz="84367" autoAdjust="0"/>
  </p:normalViewPr>
  <p:slideViewPr>
    <p:cSldViewPr snapToGrid="0" snapToObjects="1">
      <p:cViewPr varScale="1">
        <p:scale>
          <a:sx n="96" d="100"/>
          <a:sy n="96" d="100"/>
        </p:scale>
        <p:origin x="137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processes are a type of surrogate function that have been successfully used in many applications. GPs have the shown form and provide structure for a distribution of functions from the input space to the outcome space.</a:t>
            </a:r>
          </a:p>
          <a:p>
            <a:endParaRPr lang="en-US" dirty="0"/>
          </a:p>
          <a:p>
            <a:r>
              <a:rPr lang="en-US" dirty="0"/>
              <a:t>Gaussian processes have some parameters that must be fit. Theta is an input to the kernel function that largely controls the degree of smoothing and sigma squared measures the variability of observed outcomes around predicted values.</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2759753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framework, the parameters of a Gaussian process are fit using maximum likelihood. While there is uncertainty in those estimates, they are frequently treated as a single known point. Thus, observed outcomes are fit perfectly, and there is some uncertainty about intermediate points, as shown in the left figure.</a:t>
            </a:r>
          </a:p>
          <a:p>
            <a:endParaRPr lang="en-US" dirty="0"/>
          </a:p>
          <a:p>
            <a:r>
              <a:rPr lang="en-US" dirty="0"/>
              <a:t>Since observational noise contributes to parameter estimate uncertainty, the traditional framework cannot accommodate observational errors and is prone to overfitting in that case, as shown in the middle figure. The issue could be resolved by propagating uncertainty in parameter estimates through to outcomes, but that process can be difficult because the distribution of parameter estimates is difficult to describe.</a:t>
            </a:r>
          </a:p>
          <a:p>
            <a:endParaRPr lang="en-US" dirty="0"/>
          </a:p>
          <a:p>
            <a:r>
              <a:rPr lang="en-US" dirty="0"/>
              <a:t>By using a Bayesian approach, we are able to propagate parameter uncertainty in a robust and computationally-feasible way. This approach specifies priors over Gaussian process parameters, and is then able to produce samples directly from their respective posterior distributions, making uncertainty propagation more straightforward. Overall, this approach produces less biased estimates that properly capture uncertainty in the case where there is observational noise, as shown in the right figure.</a:t>
            </a:r>
          </a:p>
          <a:p>
            <a:endParaRPr lang="en-US" dirty="0"/>
          </a:p>
          <a:p>
            <a:r>
              <a:rPr lang="en-US" dirty="0"/>
              <a:t>We found that there is significant observational noise in our cyber-experiment outcomes, so it is crucial to use a method that accommodate those properties.</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187687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287290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13746302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1/7/2023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1/7/2023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1/7/2023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1/7/2023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1/7/2023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1/7/2023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slide" Target="slide2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2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1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Goal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Goal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a:r>
                <a:r>
                  <a:rPr lang="en-US" b="1" dirty="0"/>
                  <a:t>is</a:t>
                </a:r>
                <a:r>
                  <a:rPr lang="en-US" dirty="0"/>
                  <a:t> </a:t>
                </a:r>
                <a:r>
                  <a:rPr lang="en-US" b="1" dirty="0"/>
                  <a:t>not</a:t>
                </a:r>
                <a:r>
                  <a:rPr lang="en-US" dirty="0"/>
                  <a:t> </a:t>
                </a:r>
                <a:r>
                  <a:rPr lang="en-US" b="1" dirty="0"/>
                  <a:t>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Goal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a:r>
                <a:r>
                  <a:rPr lang="en-US" b="1" dirty="0"/>
                  <a:t>is</a:t>
                </a:r>
                <a:r>
                  <a:rPr lang="en-US" dirty="0"/>
                  <a:t> </a:t>
                </a:r>
                <a:r>
                  <a:rPr lang="en-US" b="1" dirty="0"/>
                  <a:t>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Goal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p:txBody>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a:t>
            </a:r>
            <a:r>
              <a:rPr lang="en-US"/>
              <a:t>estimate distributions of outcomes </a:t>
            </a:r>
            <a:r>
              <a:rPr lang="en-US" dirty="0"/>
              <a:t>under particular attack scenarios</a:t>
            </a:r>
          </a:p>
          <a:p>
            <a:r>
              <a:rPr lang="en-US" dirty="0"/>
              <a:t>Inputs to the emulation are components targeted (heater and/or sprayer) and values injected to targeted components. Output of emulation is indicator of whether differential pressure exceeded 1MPa at any point during the attack.</a:t>
            </a:r>
          </a:p>
        </p:txBody>
      </p:sp>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and the use of likelihood-based estimation (e.g., Bayesian)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15</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16</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17</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80F7-9293-46FE-9BB4-317C03D93E8F}"/>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22A60-FAE0-4650-BA87-8CA238A2FD98}"/>
                  </a:ext>
                </a:extLst>
              </p:cNvPr>
              <p:cNvSpPr>
                <a:spLocks noGrp="1"/>
              </p:cNvSpPr>
              <p:nvPr>
                <p:ph idx="1"/>
              </p:nvPr>
            </p:nvSpPr>
            <p:spPr>
              <a:xfrm>
                <a:off x="720648" y="1429233"/>
                <a:ext cx="10058400" cy="5227206"/>
              </a:xfrm>
            </p:spPr>
            <p:txBody>
              <a:bodyPr/>
              <a:lstStyle/>
              <a:p>
                <a:r>
                  <a:rPr lang="en-US" dirty="0"/>
                  <a:t>Gaussian processes (GPs) are a type of surrogate function successfully used in many applications</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emulation function</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p:txBody>
          </p:sp>
        </mc:Choice>
        <mc:Fallback xmlns="">
          <p:sp>
            <p:nvSpPr>
              <p:cNvPr id="3" name="Content Placeholder 2">
                <a:extLst>
                  <a:ext uri="{FF2B5EF4-FFF2-40B4-BE49-F238E27FC236}">
                    <a16:creationId xmlns:a16="http://schemas.microsoft.com/office/drawing/2014/main" id="{B7322A60-FAE0-4650-BA87-8CA238A2FD98}"/>
                  </a:ext>
                </a:extLst>
              </p:cNvPr>
              <p:cNvSpPr>
                <a:spLocks noGrp="1" noRot="1" noChangeAspect="1" noMove="1" noResize="1" noEditPoints="1" noAdjustHandles="1" noChangeArrowheads="1" noChangeShapeType="1" noTextEdit="1"/>
              </p:cNvSpPr>
              <p:nvPr>
                <p:ph idx="1"/>
              </p:nvPr>
            </p:nvSpPr>
            <p:spPr>
              <a:xfrm>
                <a:off x="720648" y="1429233"/>
                <a:ext cx="10058400" cy="5227206"/>
              </a:xfrm>
              <a:blipFill>
                <a:blip r:embed="rId3"/>
                <a:stretch>
                  <a:fillRect l="-606" t="-10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35CC4-01ED-4671-94F6-CC37D9BA822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2605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34B-6F29-4AA3-A64C-B262348D9DB3}"/>
              </a:ext>
            </a:extLst>
          </p:cNvPr>
          <p:cNvSpPr>
            <a:spLocks noGrp="1"/>
          </p:cNvSpPr>
          <p:nvPr>
            <p:ph type="title"/>
          </p:nvPr>
        </p:nvSpPr>
        <p:spPr/>
        <p:txBody>
          <a:bodyPr/>
          <a:lstStyle/>
          <a:p>
            <a:r>
              <a:rPr lang="en-US" dirty="0"/>
              <a:t>Gaussian Process Fits</a:t>
            </a:r>
          </a:p>
        </p:txBody>
      </p:sp>
      <p:sp>
        <p:nvSpPr>
          <p:cNvPr id="4" name="Slide Number Placeholder 3">
            <a:extLst>
              <a:ext uri="{FF2B5EF4-FFF2-40B4-BE49-F238E27FC236}">
                <a16:creationId xmlns:a16="http://schemas.microsoft.com/office/drawing/2014/main" id="{FC9B0BE6-FA64-45B2-9256-64C93E084CF4}"/>
              </a:ext>
            </a:extLst>
          </p:cNvPr>
          <p:cNvSpPr>
            <a:spLocks noGrp="1"/>
          </p:cNvSpPr>
          <p:nvPr>
            <p:ph type="sldNum" sz="quarter" idx="12"/>
          </p:nvPr>
        </p:nvSpPr>
        <p:spPr/>
        <p:txBody>
          <a:bodyPr/>
          <a:lstStyle/>
          <a:p>
            <a:fld id="{6113E31D-E2AB-40D1-8B51-AFA5AFEF393A}" type="slidenum">
              <a:rPr lang="en-US" smtClean="0"/>
              <a:t>20</a:t>
            </a:fld>
            <a:endParaRPr lang="en-US" dirty="0"/>
          </a:p>
        </p:txBody>
      </p:sp>
      <p:pic>
        <p:nvPicPr>
          <p:cNvPr id="6" name="Picture 5" descr="A close up of a map&#10;&#10;Description automatically generated">
            <a:extLst>
              <a:ext uri="{FF2B5EF4-FFF2-40B4-BE49-F238E27FC236}">
                <a16:creationId xmlns:a16="http://schemas.microsoft.com/office/drawing/2014/main" id="{89B7C351-E9AF-4BF7-9EA9-FCB827F8BEBC}"/>
              </a:ext>
            </a:extLst>
          </p:cNvPr>
          <p:cNvPicPr>
            <a:picLocks noChangeAspect="1"/>
          </p:cNvPicPr>
          <p:nvPr/>
        </p:nvPicPr>
        <p:blipFill>
          <a:blip r:embed="rId3"/>
          <a:stretch>
            <a:fillRect/>
          </a:stretch>
        </p:blipFill>
        <p:spPr>
          <a:xfrm>
            <a:off x="64951" y="796278"/>
            <a:ext cx="4023360" cy="3903658"/>
          </a:xfrm>
          <a:prstGeom prst="rect">
            <a:avLst/>
          </a:prstGeom>
        </p:spPr>
      </p:pic>
      <p:pic>
        <p:nvPicPr>
          <p:cNvPr id="8" name="Picture 7" descr="A close up of a map&#10;&#10;Description automatically generated">
            <a:extLst>
              <a:ext uri="{FF2B5EF4-FFF2-40B4-BE49-F238E27FC236}">
                <a16:creationId xmlns:a16="http://schemas.microsoft.com/office/drawing/2014/main" id="{0F0C1A1F-B1CA-4679-9B7B-7575410C0F24}"/>
              </a:ext>
            </a:extLst>
          </p:cNvPr>
          <p:cNvPicPr>
            <a:picLocks noChangeAspect="1"/>
          </p:cNvPicPr>
          <p:nvPr/>
        </p:nvPicPr>
        <p:blipFill>
          <a:blip r:embed="rId4"/>
          <a:stretch>
            <a:fillRect/>
          </a:stretch>
        </p:blipFill>
        <p:spPr>
          <a:xfrm>
            <a:off x="4084320" y="796278"/>
            <a:ext cx="4023360" cy="3916957"/>
          </a:xfrm>
          <a:prstGeom prst="rect">
            <a:avLst/>
          </a:prstGeom>
        </p:spPr>
      </p:pic>
      <p:pic>
        <p:nvPicPr>
          <p:cNvPr id="10" name="Picture 9" descr="A close up of a map&#10;&#10;Description automatically generated">
            <a:extLst>
              <a:ext uri="{FF2B5EF4-FFF2-40B4-BE49-F238E27FC236}">
                <a16:creationId xmlns:a16="http://schemas.microsoft.com/office/drawing/2014/main" id="{A13EA700-35D9-499C-934B-003B11FCE751}"/>
              </a:ext>
            </a:extLst>
          </p:cNvPr>
          <p:cNvPicPr>
            <a:picLocks noChangeAspect="1"/>
          </p:cNvPicPr>
          <p:nvPr/>
        </p:nvPicPr>
        <p:blipFill>
          <a:blip r:embed="rId5"/>
          <a:stretch>
            <a:fillRect/>
          </a:stretch>
        </p:blipFill>
        <p:spPr>
          <a:xfrm>
            <a:off x="8107680" y="789629"/>
            <a:ext cx="4023360" cy="3910307"/>
          </a:xfrm>
          <a:prstGeom prst="rect">
            <a:avLst/>
          </a:prstGeom>
        </p:spPr>
      </p:pic>
      <p:sp>
        <p:nvSpPr>
          <p:cNvPr id="11" name="TextBox 10">
            <a:extLst>
              <a:ext uri="{FF2B5EF4-FFF2-40B4-BE49-F238E27FC236}">
                <a16:creationId xmlns:a16="http://schemas.microsoft.com/office/drawing/2014/main" id="{CAEAAFF9-A3FF-486A-8D58-9883509C3940}"/>
              </a:ext>
            </a:extLst>
          </p:cNvPr>
          <p:cNvSpPr txBox="1"/>
          <p:nvPr/>
        </p:nvSpPr>
        <p:spPr>
          <a:xfrm>
            <a:off x="308683" y="4770025"/>
            <a:ext cx="3775637" cy="1323439"/>
          </a:xfrm>
          <a:prstGeom prst="rect">
            <a:avLst/>
          </a:prstGeom>
          <a:noFill/>
        </p:spPr>
        <p:txBody>
          <a:bodyPr wrap="square" rtlCol="0">
            <a:spAutoFit/>
          </a:bodyPr>
          <a:lstStyle/>
          <a:p>
            <a:r>
              <a:rPr lang="en-US" sz="1600" dirty="0"/>
              <a:t>Traditionally, parameters of GP are fit with maximum likelihood and then treated as certain. Observed outcomes are fit perfectly and intermediate points are uncertain.</a:t>
            </a:r>
          </a:p>
        </p:txBody>
      </p:sp>
      <p:sp>
        <p:nvSpPr>
          <p:cNvPr id="12" name="TextBox 11">
            <a:extLst>
              <a:ext uri="{FF2B5EF4-FFF2-40B4-BE49-F238E27FC236}">
                <a16:creationId xmlns:a16="http://schemas.microsoft.com/office/drawing/2014/main" id="{ED82E328-FE1E-4310-A442-0A832150C5E1}"/>
              </a:ext>
            </a:extLst>
          </p:cNvPr>
          <p:cNvSpPr txBox="1"/>
          <p:nvPr/>
        </p:nvSpPr>
        <p:spPr>
          <a:xfrm>
            <a:off x="4332043" y="4770998"/>
            <a:ext cx="3775637" cy="1815882"/>
          </a:xfrm>
          <a:prstGeom prst="rect">
            <a:avLst/>
          </a:prstGeom>
          <a:noFill/>
        </p:spPr>
        <p:txBody>
          <a:bodyPr wrap="square" rtlCol="0">
            <a:spAutoFit/>
          </a:bodyPr>
          <a:lstStyle/>
          <a:p>
            <a:r>
              <a:rPr lang="en-US" sz="1600" dirty="0"/>
              <a:t>Traditional framework does not accommodate any noise in outcomes and is therefore prone to overfitting in that case. Uncertainty in parameters is difficult to propagate because distribution of estimates are difficult to describe.</a:t>
            </a:r>
          </a:p>
        </p:txBody>
      </p:sp>
      <p:sp>
        <p:nvSpPr>
          <p:cNvPr id="13" name="TextBox 12">
            <a:extLst>
              <a:ext uri="{FF2B5EF4-FFF2-40B4-BE49-F238E27FC236}">
                <a16:creationId xmlns:a16="http://schemas.microsoft.com/office/drawing/2014/main" id="{77CD7603-351E-4A23-A124-816D3FCC2786}"/>
              </a:ext>
            </a:extLst>
          </p:cNvPr>
          <p:cNvSpPr txBox="1"/>
          <p:nvPr/>
        </p:nvSpPr>
        <p:spPr>
          <a:xfrm>
            <a:off x="8355403" y="4770025"/>
            <a:ext cx="3775637" cy="1815882"/>
          </a:xfrm>
          <a:prstGeom prst="rect">
            <a:avLst/>
          </a:prstGeom>
          <a:noFill/>
        </p:spPr>
        <p:txBody>
          <a:bodyPr wrap="square" rtlCol="0">
            <a:spAutoFit/>
          </a:bodyPr>
          <a:lstStyle/>
          <a:p>
            <a:r>
              <a:rPr lang="en-US" sz="1600" dirty="0"/>
              <a:t>We utilize a Bayesian approach that specifies priors over GP parameters. Our procedure produces samples of parameters from their respective posterior distributions, allowing us to easily propagate parameter uncertainty through to outcomes.</a:t>
            </a:r>
          </a:p>
        </p:txBody>
      </p:sp>
    </p:spTree>
    <p:extLst>
      <p:ext uri="{BB962C8B-B14F-4D97-AF65-F5344CB8AC3E}">
        <p14:creationId xmlns:p14="http://schemas.microsoft.com/office/powerpoint/2010/main" val="24571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System and Emulation Description</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and remote terminal units and programmable logic controllers that sense pressure and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21</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28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posed to </a:t>
            </a:r>
            <a:r>
              <a:rPr lang="en-US">
                <a:latin typeface="+mj-lt"/>
              </a:rPr>
              <a:t>cyber-physical nuclear </a:t>
            </a:r>
            <a:r>
              <a:rPr lang="en-US" dirty="0">
                <a:latin typeface="+mj-lt"/>
              </a:rPr>
              <a:t>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5</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3"/>
            <a:ext cx="10736246" cy="5240508"/>
          </a:xfrm>
        </p:spPr>
        <p:txBody>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distribution of adversarial 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12483</TotalTime>
  <Words>4798</Words>
  <Application>Microsoft Office PowerPoint</Application>
  <PresentationFormat>Widescreen</PresentationFormat>
  <Paragraphs>349</Paragraphs>
  <Slides>29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Proof of Concept System: Pressurized Water Reactor</vt:lpstr>
      <vt:lpstr>Proof of Concept System: Pressurized Water Reactor</vt:lpstr>
      <vt:lpstr>Proof of Concept System: Pressurized Water Reactor</vt:lpstr>
      <vt:lpstr>Research Problem</vt:lpstr>
      <vt:lpstr>UQ vs. Statistics</vt:lpstr>
      <vt:lpstr>UQ Applications (1) </vt:lpstr>
      <vt:lpstr>UQ Applications (1) </vt:lpstr>
      <vt:lpstr>UQ Applications (2) </vt:lpstr>
      <vt:lpstr>UQ Applications (3) </vt:lpstr>
      <vt:lpstr>Research Objective and General Approach</vt:lpstr>
      <vt:lpstr>Gaussian Processes</vt:lpstr>
      <vt:lpstr>Gaussian Processes vs. Kernel Smoothers</vt:lpstr>
      <vt:lpstr>Emulation and Cyber Experiments</vt:lpstr>
      <vt:lpstr>Uncertainty Quantification With Surrogate Functions</vt:lpstr>
      <vt:lpstr>Gaussian Processes</vt:lpstr>
      <vt:lpstr>Gaussian Process Fits</vt:lpstr>
      <vt:lpstr>System and Emulation Description</vt:lpstr>
      <vt:lpstr>Disruption, Quantities of Interest, and Sampling Procedure</vt:lpstr>
      <vt:lpstr>Conditional Probability Estimates</vt:lpstr>
      <vt:lpstr>Overall Probability Estimates</vt:lpstr>
      <vt:lpstr>Extensions</vt:lpstr>
      <vt:lpstr>Acknowledgements</vt:lpstr>
      <vt:lpstr>References</vt:lpstr>
      <vt:lpstr>Gaussian Process Details</vt:lpstr>
      <vt:lpstr>Proof of Concept System: Pressurized Water Reactor (PWR)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230</cp:revision>
  <dcterms:created xsi:type="dcterms:W3CDTF">2017-10-14T01:15:26Z</dcterms:created>
  <dcterms:modified xsi:type="dcterms:W3CDTF">2023-01-07T21:14:31Z</dcterms:modified>
</cp:coreProperties>
</file>